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rawings/drawing2.xml" ContentType="application/vnd.openxmlformats-officedocument.drawingml.chartshapes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drawings/drawing3.xml" ContentType="application/vnd.openxmlformats-officedocument.drawingml.chartshape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7"/>
  </p:notesMasterIdLst>
  <p:sldIdLst>
    <p:sldId id="256" r:id="rId2"/>
    <p:sldId id="299" r:id="rId3"/>
    <p:sldId id="378" r:id="rId4"/>
    <p:sldId id="379" r:id="rId5"/>
    <p:sldId id="380" r:id="rId6"/>
    <p:sldId id="381" r:id="rId7"/>
    <p:sldId id="396" r:id="rId8"/>
    <p:sldId id="288" r:id="rId9"/>
    <p:sldId id="355" r:id="rId10"/>
    <p:sldId id="266" r:id="rId11"/>
    <p:sldId id="384" r:id="rId12"/>
    <p:sldId id="385" r:id="rId13"/>
    <p:sldId id="386" r:id="rId14"/>
    <p:sldId id="387" r:id="rId15"/>
    <p:sldId id="398" r:id="rId16"/>
    <p:sldId id="291" r:id="rId17"/>
    <p:sldId id="354" r:id="rId18"/>
    <p:sldId id="305" r:id="rId19"/>
    <p:sldId id="390" r:id="rId20"/>
    <p:sldId id="391" r:id="rId21"/>
    <p:sldId id="392" r:id="rId22"/>
    <p:sldId id="393" r:id="rId23"/>
    <p:sldId id="399" r:id="rId24"/>
    <p:sldId id="316" r:id="rId25"/>
    <p:sldId id="35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15" autoAdjust="0"/>
    <p:restoredTop sz="94624" autoAdjust="0"/>
  </p:normalViewPr>
  <p:slideViewPr>
    <p:cSldViewPr>
      <p:cViewPr varScale="1">
        <p:scale>
          <a:sx n="81" d="100"/>
          <a:sy n="81" d="100"/>
        </p:scale>
        <p:origin x="107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A5B-43DD-B0DE-C24F2B02F0C7}"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9A5B-43DD-B0DE-C24F2B02F0C7}"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9A5B-43DD-B0DE-C24F2B02F0C7}"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9A5B-43DD-B0DE-C24F2B02F0C7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A5B-43DD-B0DE-C24F2B02F0C7}"/>
                </c:ext>
              </c:extLst>
            </c:dLbl>
            <c:dLbl>
              <c:idx val="6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9A5B-43DD-B0DE-C24F2B02F0C7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№6</c:v>
                </c:pt>
                <c:pt idx="1">
                  <c:v>Лицей №12</c:v>
                </c:pt>
                <c:pt idx="2">
                  <c:v>СОШ №4</c:v>
                </c:pt>
                <c:pt idx="3">
                  <c:v>Гимназия №11</c:v>
                </c:pt>
                <c:pt idx="4">
                  <c:v>СОШ №10</c:v>
                </c:pt>
                <c:pt idx="5">
                  <c:v>СОШ №8</c:v>
                </c:pt>
                <c:pt idx="6">
                  <c:v>СОШ №3</c:v>
                </c:pt>
                <c:pt idx="7">
                  <c:v>СОШ №5</c:v>
                </c:pt>
                <c:pt idx="8">
                  <c:v>СОШ №13</c:v>
                </c:pt>
                <c:pt idx="9">
                  <c:v>СОШ №2</c:v>
                </c:pt>
                <c:pt idx="10">
                  <c:v>СОШ №7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0.99</c:v>
                </c:pt>
                <c:pt idx="6">
                  <c:v>0.99</c:v>
                </c:pt>
                <c:pt idx="7">
                  <c:v>0.95</c:v>
                </c:pt>
                <c:pt idx="8">
                  <c:v>0.94</c:v>
                </c:pt>
                <c:pt idx="9">
                  <c:v>0.94</c:v>
                </c:pt>
                <c:pt idx="10">
                  <c:v>0.93</c:v>
                </c:pt>
                <c:pt idx="11">
                  <c:v>0.83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A5B-43DD-B0DE-C24F2B02F0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4670336"/>
        <c:axId val="64680320"/>
      </c:barChart>
      <c:catAx>
        <c:axId val="64670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64680320"/>
        <c:crosses val="autoZero"/>
        <c:auto val="1"/>
        <c:lblAlgn val="ctr"/>
        <c:lblOffset val="100"/>
        <c:noMultiLvlLbl val="0"/>
      </c:catAx>
      <c:valAx>
        <c:axId val="64680320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646703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35185185185186457"/>
                  <c:y val="-1.122413312352158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DDA-4BC1-847C-95A8AEAF0D39}"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DDA-4BC1-847C-95A8AEAF0D39}"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DDA-4BC1-847C-95A8AEAF0D39}"/>
                </c:ext>
              </c:extLst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3DDA-4BC1-847C-95A8AEAF0D39}"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3DDA-4BC1-847C-95A8AEAF0D39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3DDA-4BC1-847C-95A8AEAF0D39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DDA-4BC1-847C-95A8AEAF0D39}"/>
                </c:ext>
              </c:extLst>
            </c:dLbl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3DDA-4BC1-847C-95A8AEAF0D39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DDA-4BC1-847C-95A8AEAF0D39}"/>
                </c:ext>
              </c:extLst>
            </c:dLbl>
            <c:dLbl>
              <c:idx val="9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3DDA-4BC1-847C-95A8AEAF0D39}"/>
                </c:ext>
              </c:extLst>
            </c:dLbl>
            <c:dLbl>
              <c:idx val="1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3DDA-4BC1-847C-95A8AEAF0D39}"/>
                </c:ext>
              </c:extLst>
            </c:dLbl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3DDA-4BC1-847C-95A8AEAF0D39}"/>
                </c:ext>
              </c:extLst>
            </c:dLbl>
            <c:dLbl>
              <c:idx val="1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3DDA-4BC1-847C-95A8AEAF0D39}"/>
                </c:ext>
              </c:extLst>
            </c:dLbl>
            <c:dLbl>
              <c:idx val="1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3DDA-4BC1-847C-95A8AEAF0D39}"/>
                </c:ext>
              </c:extLst>
            </c:dLbl>
            <c:dLbl>
              <c:idx val="1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3DDA-4BC1-847C-95A8AEAF0D39}"/>
                </c:ext>
              </c:extLst>
            </c:dLbl>
            <c:dLbl>
              <c:idx val="1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3DDA-4BC1-847C-95A8AEAF0D39}"/>
                </c:ext>
              </c:extLst>
            </c:dLbl>
            <c:dLbl>
              <c:idx val="16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3DDA-4BC1-847C-95A8AEAF0D39}"/>
                </c:ext>
              </c:extLst>
            </c:dLbl>
            <c:dLbl>
              <c:idx val="1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3DDA-4BC1-847C-95A8AEAF0D39}"/>
                </c:ext>
              </c:extLst>
            </c:dLbl>
            <c:dLbl>
              <c:idx val="18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3DDA-4BC1-847C-95A8AEAF0D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Лист1!$A$2:$A$21</c:f>
              <c:strCache>
                <c:ptCount val="20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Н – Чершелинская ООШ</c:v>
                </c:pt>
                <c:pt idx="3">
                  <c:v>Ст – Иштерякская ООШ</c:v>
                </c:pt>
                <c:pt idx="4">
                  <c:v>Урдалинская ООШ</c:v>
                </c:pt>
                <c:pt idx="5">
                  <c:v>Куакбашская ООШ</c:v>
                </c:pt>
                <c:pt idx="6">
                  <c:v>Сугушлинская ООШ</c:v>
                </c:pt>
                <c:pt idx="7">
                  <c:v>Керлигачская ООШ</c:v>
                </c:pt>
                <c:pt idx="8">
                  <c:v>Н. -Чершелин. ш – дет. сад</c:v>
                </c:pt>
                <c:pt idx="9">
                  <c:v>Н.Серёжкинская ООШ</c:v>
                </c:pt>
                <c:pt idx="10">
                  <c:v>Каркалинская ООШ</c:v>
                </c:pt>
                <c:pt idx="11">
                  <c:v>Урмышлинская ООШ</c:v>
                </c:pt>
                <c:pt idx="12">
                  <c:v>Зай -Каратайская ООШ </c:v>
                </c:pt>
                <c:pt idx="13">
                  <c:v>Ивановская ООШ</c:v>
                </c:pt>
                <c:pt idx="14">
                  <c:v>Старо - Кувакская СОШ</c:v>
                </c:pt>
                <c:pt idx="15">
                  <c:v>Сарабикуловская ООШ</c:v>
                </c:pt>
                <c:pt idx="16">
                  <c:v>Тимяшевская СОШ</c:v>
                </c:pt>
                <c:pt idx="17">
                  <c:v>Подлесная ООШ</c:v>
                </c:pt>
                <c:pt idx="18">
                  <c:v>Шугуровская СОШ</c:v>
                </c:pt>
                <c:pt idx="19">
                  <c:v>Ст-Письмянская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0.83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3DDA-4BC1-847C-95A8AEAF0D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296832"/>
        <c:axId val="84298368"/>
      </c:barChart>
      <c:catAx>
        <c:axId val="842968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4298368"/>
        <c:crosses val="autoZero"/>
        <c:auto val="1"/>
        <c:lblAlgn val="ctr"/>
        <c:lblOffset val="100"/>
        <c:noMultiLvlLbl val="0"/>
      </c:catAx>
      <c:valAx>
        <c:axId val="84298368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84296832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4666930631823327E-2"/>
          <c:y val="8.8871575094239333E-4"/>
          <c:w val="0.93533311295216726"/>
          <c:h val="0.71363975336420182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Лицей №12</c:v>
                </c:pt>
                <c:pt idx="1">
                  <c:v>СОШ №5</c:v>
                </c:pt>
                <c:pt idx="2">
                  <c:v>СОШ №10</c:v>
                </c:pt>
                <c:pt idx="3">
                  <c:v>СОШ №4</c:v>
                </c:pt>
                <c:pt idx="4">
                  <c:v>Гимназия №11</c:v>
                </c:pt>
                <c:pt idx="5">
                  <c:v>СОШ №8</c:v>
                </c:pt>
                <c:pt idx="6">
                  <c:v>СОШ №6</c:v>
                </c:pt>
                <c:pt idx="7">
                  <c:v>СОШ №3</c:v>
                </c:pt>
                <c:pt idx="8">
                  <c:v>СОШ №7</c:v>
                </c:pt>
                <c:pt idx="9">
                  <c:v>СОШ №2</c:v>
                </c:pt>
                <c:pt idx="10">
                  <c:v>СОШ №13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0.95</c:v>
                </c:pt>
                <c:pt idx="1">
                  <c:v>0.86</c:v>
                </c:pt>
                <c:pt idx="2">
                  <c:v>0.82</c:v>
                </c:pt>
                <c:pt idx="3">
                  <c:v>0.79</c:v>
                </c:pt>
                <c:pt idx="4">
                  <c:v>0.75</c:v>
                </c:pt>
                <c:pt idx="5">
                  <c:v>0.75</c:v>
                </c:pt>
                <c:pt idx="6">
                  <c:v>0.75</c:v>
                </c:pt>
                <c:pt idx="7">
                  <c:v>0.75</c:v>
                </c:pt>
                <c:pt idx="8">
                  <c:v>0.68</c:v>
                </c:pt>
                <c:pt idx="9">
                  <c:v>0.67</c:v>
                </c:pt>
                <c:pt idx="10">
                  <c:v>0.67</c:v>
                </c:pt>
                <c:pt idx="11">
                  <c:v>0.33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71A-48CF-B8B9-C67AAEC963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564224"/>
        <c:axId val="84570112"/>
      </c:barChart>
      <c:catAx>
        <c:axId val="845642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4570112"/>
        <c:crosses val="autoZero"/>
        <c:auto val="1"/>
        <c:lblAlgn val="ctr"/>
        <c:lblOffset val="100"/>
        <c:noMultiLvlLbl val="0"/>
      </c:catAx>
      <c:valAx>
        <c:axId val="84570112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8456422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F72-46B2-A372-BA6EFE46BA5D}"/>
                </c:ext>
              </c:extLst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F72-46B2-A372-BA6EFE46BA5D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F72-46B2-A372-BA6EFE46BA5D}"/>
                </c:ext>
              </c:extLst>
            </c:dLbl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F72-46B2-A372-BA6EFE46BA5D}"/>
                </c:ext>
              </c:extLst>
            </c:dLbl>
            <c:dLbl>
              <c:idx val="9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2F72-46B2-A372-BA6EFE46BA5D}"/>
                </c:ext>
              </c:extLst>
            </c:dLbl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F72-46B2-A372-BA6EFE46BA5D}"/>
                </c:ext>
              </c:extLst>
            </c:dLbl>
            <c:dLbl>
              <c:idx val="1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2F72-46B2-A372-BA6EFE46BA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Лист1!$A$2:$A$20</c:f>
              <c:strCache>
                <c:ptCount val="19"/>
                <c:pt idx="0">
                  <c:v>Урмышлинская ООШ</c:v>
                </c:pt>
                <c:pt idx="1">
                  <c:v>Керлигачская ООШ</c:v>
                </c:pt>
                <c:pt idx="2">
                  <c:v>Ивановская ООШ</c:v>
                </c:pt>
                <c:pt idx="3">
                  <c:v>Федотовская ООШ</c:v>
                </c:pt>
                <c:pt idx="4">
                  <c:v>Сугушлинская ООШ</c:v>
                </c:pt>
                <c:pt idx="5">
                  <c:v>Зай -Каратайская ООШ </c:v>
                </c:pt>
                <c:pt idx="6">
                  <c:v>Куакбашская ООШ</c:v>
                </c:pt>
                <c:pt idx="7">
                  <c:v>Шугуровская СОШ </c:v>
                </c:pt>
                <c:pt idx="8">
                  <c:v>Тимяшевская СОШ</c:v>
                </c:pt>
                <c:pt idx="9">
                  <c:v>Подлесная ООШ</c:v>
                </c:pt>
                <c:pt idx="10">
                  <c:v>Сарабикуловская ООШ</c:v>
                </c:pt>
                <c:pt idx="11">
                  <c:v>Старо - Кувакская СОШ</c:v>
                </c:pt>
                <c:pt idx="12">
                  <c:v>Ст – Иштерякская ООШ</c:v>
                </c:pt>
                <c:pt idx="13">
                  <c:v>Ст-Письмянская ООШ</c:v>
                </c:pt>
                <c:pt idx="14">
                  <c:v>Н – Чершелинская ООШ</c:v>
                </c:pt>
                <c:pt idx="15">
                  <c:v>Н. -Чершелин. ш – дет. сад</c:v>
                </c:pt>
                <c:pt idx="16">
                  <c:v>Каркалинская ООШ</c:v>
                </c:pt>
                <c:pt idx="17">
                  <c:v>СОШ им. Горького</c:v>
                </c:pt>
                <c:pt idx="18">
                  <c:v>Н.Серёжкинская ООШ</c:v>
                </c:pt>
              </c:strCache>
            </c:strRef>
          </c:cat>
          <c:val>
            <c:numRef>
              <c:f>Лист1!$B$2:$B$20</c:f>
              <c:numCache>
                <c:formatCode>0%</c:formatCode>
                <c:ptCount val="1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0.83</c:v>
                </c:pt>
                <c:pt idx="6">
                  <c:v>0.8</c:v>
                </c:pt>
                <c:pt idx="7">
                  <c:v>0.79</c:v>
                </c:pt>
                <c:pt idx="8">
                  <c:v>0.79</c:v>
                </c:pt>
                <c:pt idx="9">
                  <c:v>0.75</c:v>
                </c:pt>
                <c:pt idx="10">
                  <c:v>0.75</c:v>
                </c:pt>
                <c:pt idx="11">
                  <c:v>0.73</c:v>
                </c:pt>
                <c:pt idx="12">
                  <c:v>0.71</c:v>
                </c:pt>
                <c:pt idx="13">
                  <c:v>0.67</c:v>
                </c:pt>
                <c:pt idx="14">
                  <c:v>0.66</c:v>
                </c:pt>
                <c:pt idx="15">
                  <c:v>0.66</c:v>
                </c:pt>
                <c:pt idx="16">
                  <c:v>0.66</c:v>
                </c:pt>
                <c:pt idx="17">
                  <c:v>0.6</c:v>
                </c:pt>
                <c:pt idx="18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F72-46B2-A372-BA6EFE46BA5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4696448"/>
        <c:axId val="84698240"/>
      </c:barChart>
      <c:catAx>
        <c:axId val="846964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4698240"/>
        <c:crosses val="autoZero"/>
        <c:auto val="1"/>
        <c:lblAlgn val="ctr"/>
        <c:lblOffset val="100"/>
        <c:noMultiLvlLbl val="0"/>
      </c:catAx>
      <c:valAx>
        <c:axId val="84698240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84696448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35185185185186435"/>
                  <c:y val="-1.122413312352158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730-4468-A23A-9E9DBC7A1785}"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730-4468-A23A-9E9DBC7A1785}"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730-4468-A23A-9E9DBC7A1785}"/>
                </c:ext>
              </c:extLst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730-4468-A23A-9E9DBC7A1785}"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5730-4468-A23A-9E9DBC7A1785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5730-4468-A23A-9E9DBC7A1785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730-4468-A23A-9E9DBC7A1785}"/>
                </c:ext>
              </c:extLst>
            </c:dLbl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5730-4468-A23A-9E9DBC7A1785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730-4468-A23A-9E9DBC7A1785}"/>
                </c:ext>
              </c:extLst>
            </c:dLbl>
            <c:dLbl>
              <c:idx val="9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5730-4468-A23A-9E9DBC7A1785}"/>
                </c:ext>
              </c:extLst>
            </c:dLbl>
            <c:dLbl>
              <c:idx val="1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5730-4468-A23A-9E9DBC7A1785}"/>
                </c:ext>
              </c:extLst>
            </c:dLbl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5730-4468-A23A-9E9DBC7A1785}"/>
                </c:ext>
              </c:extLst>
            </c:dLbl>
            <c:dLbl>
              <c:idx val="1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5730-4468-A23A-9E9DBC7A1785}"/>
                </c:ext>
              </c:extLst>
            </c:dLbl>
            <c:dLbl>
              <c:idx val="1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5730-4468-A23A-9E9DBC7A1785}"/>
                </c:ext>
              </c:extLst>
            </c:dLbl>
            <c:dLbl>
              <c:idx val="1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5730-4468-A23A-9E9DBC7A1785}"/>
                </c:ext>
              </c:extLst>
            </c:dLbl>
            <c:dLbl>
              <c:idx val="1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5730-4468-A23A-9E9DBC7A1785}"/>
                </c:ext>
              </c:extLst>
            </c:dLbl>
            <c:dLbl>
              <c:idx val="16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5730-4468-A23A-9E9DBC7A1785}"/>
                </c:ext>
              </c:extLst>
            </c:dLbl>
            <c:dLbl>
              <c:idx val="1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5730-4468-A23A-9E9DBC7A1785}"/>
                </c:ext>
              </c:extLst>
            </c:dLbl>
            <c:dLbl>
              <c:idx val="18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5730-4468-A23A-9E9DBC7A17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Лист1!$A$2:$A$20</c:f>
              <c:strCache>
                <c:ptCount val="19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Н – Чершелинская ООШ</c:v>
                </c:pt>
                <c:pt idx="3">
                  <c:v>Ст – Иштерякская ООШ</c:v>
                </c:pt>
                <c:pt idx="4">
                  <c:v>Куакбашская ООШ</c:v>
                </c:pt>
                <c:pt idx="5">
                  <c:v>Сугушлинская ООШ</c:v>
                </c:pt>
                <c:pt idx="6">
                  <c:v>Керлигачская ООШ</c:v>
                </c:pt>
                <c:pt idx="7">
                  <c:v>Н. -Чершелин. ш – дет. сад</c:v>
                </c:pt>
                <c:pt idx="8">
                  <c:v>Н.Серёжкинская ООШ</c:v>
                </c:pt>
                <c:pt idx="9">
                  <c:v>Подлесная ООШ</c:v>
                </c:pt>
                <c:pt idx="10">
                  <c:v>Каркалинская ООШ</c:v>
                </c:pt>
                <c:pt idx="11">
                  <c:v>Урмышлинская ООШ</c:v>
                </c:pt>
                <c:pt idx="12">
                  <c:v>Зай -Каратайская ООШ </c:v>
                </c:pt>
                <c:pt idx="13">
                  <c:v>Сарабикуловская ООШ</c:v>
                </c:pt>
                <c:pt idx="14">
                  <c:v>Ивановская ООШ</c:v>
                </c:pt>
                <c:pt idx="15">
                  <c:v>Ст-Письмянская ООШ</c:v>
                </c:pt>
                <c:pt idx="16">
                  <c:v>Тимяшевская СОШ</c:v>
                </c:pt>
                <c:pt idx="17">
                  <c:v>Старо - Кувакская СОШ</c:v>
                </c:pt>
                <c:pt idx="18">
                  <c:v>Шугуровская СОШ</c:v>
                </c:pt>
              </c:strCache>
            </c:strRef>
          </c:cat>
          <c:val>
            <c:numRef>
              <c:f>Лист1!$B$2:$B$20</c:f>
              <c:numCache>
                <c:formatCode>0%</c:formatCode>
                <c:ptCount val="1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0.96</c:v>
                </c:pt>
                <c:pt idx="17">
                  <c:v>0.91</c:v>
                </c:pt>
                <c:pt idx="18">
                  <c:v>0.89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5730-4468-A23A-9E9DBC7A17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8452736"/>
        <c:axId val="68454272"/>
      </c:barChart>
      <c:catAx>
        <c:axId val="684527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68454272"/>
        <c:crosses val="autoZero"/>
        <c:auto val="1"/>
        <c:lblAlgn val="ctr"/>
        <c:lblOffset val="100"/>
        <c:noMultiLvlLbl val="0"/>
      </c:catAx>
      <c:valAx>
        <c:axId val="68454272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68452736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894491260487006E-2"/>
          <c:y val="3.2521815630338083E-2"/>
          <c:w val="0.93533311295216726"/>
          <c:h val="0.7136397533642011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Лицей №12</c:v>
                </c:pt>
                <c:pt idx="1">
                  <c:v>СОШ №4</c:v>
                </c:pt>
                <c:pt idx="2">
                  <c:v>Гимназия №11</c:v>
                </c:pt>
                <c:pt idx="3">
                  <c:v>СОШ №8</c:v>
                </c:pt>
                <c:pt idx="4">
                  <c:v>СОШ №5</c:v>
                </c:pt>
                <c:pt idx="5">
                  <c:v>СОШ №6</c:v>
                </c:pt>
                <c:pt idx="6">
                  <c:v>СОШ №2</c:v>
                </c:pt>
                <c:pt idx="7">
                  <c:v>СОШ №10</c:v>
                </c:pt>
                <c:pt idx="8">
                  <c:v>ООШ №1</c:v>
                </c:pt>
                <c:pt idx="9">
                  <c:v>СОШ №7</c:v>
                </c:pt>
                <c:pt idx="10">
                  <c:v>СОШ №13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0.78</c:v>
                </c:pt>
                <c:pt idx="1">
                  <c:v>0.77</c:v>
                </c:pt>
                <c:pt idx="2">
                  <c:v>0.74</c:v>
                </c:pt>
                <c:pt idx="3">
                  <c:v>0.73</c:v>
                </c:pt>
                <c:pt idx="4">
                  <c:v>0.71</c:v>
                </c:pt>
                <c:pt idx="5">
                  <c:v>0.7</c:v>
                </c:pt>
                <c:pt idx="6">
                  <c:v>0.69</c:v>
                </c:pt>
                <c:pt idx="7">
                  <c:v>0.69</c:v>
                </c:pt>
                <c:pt idx="8">
                  <c:v>0.67</c:v>
                </c:pt>
                <c:pt idx="9">
                  <c:v>0.63</c:v>
                </c:pt>
                <c:pt idx="10">
                  <c:v>0.61</c:v>
                </c:pt>
                <c:pt idx="11">
                  <c:v>0.53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8C-49E7-A3C1-34D687ADFC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8154880"/>
        <c:axId val="68156416"/>
      </c:barChart>
      <c:catAx>
        <c:axId val="68154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68156416"/>
        <c:crosses val="autoZero"/>
        <c:auto val="1"/>
        <c:lblAlgn val="ctr"/>
        <c:lblOffset val="100"/>
        <c:noMultiLvlLbl val="0"/>
      </c:catAx>
      <c:valAx>
        <c:axId val="68156416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6815488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9E0-4EC7-B74A-9ED113528A75}"/>
                </c:ext>
              </c:extLst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E9E0-4EC7-B74A-9ED113528A75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E9E0-4EC7-B74A-9ED113528A75}"/>
                </c:ext>
              </c:extLst>
            </c:dLbl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E9E0-4EC7-B74A-9ED113528A75}"/>
                </c:ext>
              </c:extLst>
            </c:dLbl>
            <c:dLbl>
              <c:idx val="9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9E0-4EC7-B74A-9ED113528A75}"/>
                </c:ext>
              </c:extLst>
            </c:dLbl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E9E0-4EC7-B74A-9ED113528A75}"/>
                </c:ext>
              </c:extLst>
            </c:dLbl>
            <c:dLbl>
              <c:idx val="1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E9E0-4EC7-B74A-9ED113528A7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Лист1!$A$2:$A$20</c:f>
              <c:strCache>
                <c:ptCount val="19"/>
                <c:pt idx="0">
                  <c:v>Керлигачская ООШ</c:v>
                </c:pt>
                <c:pt idx="1">
                  <c:v>Урмышлинская ООШ</c:v>
                </c:pt>
                <c:pt idx="2">
                  <c:v>Сугушлинская ООШ</c:v>
                </c:pt>
                <c:pt idx="3">
                  <c:v>СОШ им. Горького</c:v>
                </c:pt>
                <c:pt idx="4">
                  <c:v>Подлесная ООШ</c:v>
                </c:pt>
                <c:pt idx="5">
                  <c:v>Ст – Иштерякская ООШ</c:v>
                </c:pt>
                <c:pt idx="6">
                  <c:v>Зай -Каратайская ООШ </c:v>
                </c:pt>
                <c:pt idx="7">
                  <c:v>Ст-Письмянская ООШ</c:v>
                </c:pt>
                <c:pt idx="8">
                  <c:v>Н. -Чершелин. ш – дет. сад</c:v>
                </c:pt>
                <c:pt idx="9">
                  <c:v>Тимяшевская СОШ</c:v>
                </c:pt>
                <c:pt idx="10">
                  <c:v>Шугуровская СОШ </c:v>
                </c:pt>
                <c:pt idx="11">
                  <c:v>Куакбашская ООШ</c:v>
                </c:pt>
                <c:pt idx="12">
                  <c:v>Н.Серёжкинская ООШ</c:v>
                </c:pt>
                <c:pt idx="13">
                  <c:v>Старо - Кувакская СОШ</c:v>
                </c:pt>
                <c:pt idx="14">
                  <c:v>Ивановская ООШ</c:v>
                </c:pt>
                <c:pt idx="15">
                  <c:v>Каркалинская ООШ</c:v>
                </c:pt>
                <c:pt idx="16">
                  <c:v>Сарабикуловская ООШ</c:v>
                </c:pt>
                <c:pt idx="17">
                  <c:v>Н – Чершелинская ООШ</c:v>
                </c:pt>
                <c:pt idx="18">
                  <c:v>Федотовская ООШ</c:v>
                </c:pt>
              </c:strCache>
            </c:strRef>
          </c:cat>
          <c:val>
            <c:numRef>
              <c:f>Лист1!$B$2:$B$20</c:f>
              <c:numCache>
                <c:formatCode>0%</c:formatCode>
                <c:ptCount val="1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0.8</c:v>
                </c:pt>
                <c:pt idx="4">
                  <c:v>0.75</c:v>
                </c:pt>
                <c:pt idx="5">
                  <c:v>0.71</c:v>
                </c:pt>
                <c:pt idx="6">
                  <c:v>0.67</c:v>
                </c:pt>
                <c:pt idx="7">
                  <c:v>0.67</c:v>
                </c:pt>
                <c:pt idx="8">
                  <c:v>0.66</c:v>
                </c:pt>
                <c:pt idx="9">
                  <c:v>0.64</c:v>
                </c:pt>
                <c:pt idx="10">
                  <c:v>0.62</c:v>
                </c:pt>
                <c:pt idx="11">
                  <c:v>0.6</c:v>
                </c:pt>
                <c:pt idx="12">
                  <c:v>0.6</c:v>
                </c:pt>
                <c:pt idx="13">
                  <c:v>0.55000000000000004</c:v>
                </c:pt>
                <c:pt idx="14">
                  <c:v>0.5</c:v>
                </c:pt>
                <c:pt idx="15">
                  <c:v>0.5</c:v>
                </c:pt>
                <c:pt idx="16">
                  <c:v>0.5</c:v>
                </c:pt>
                <c:pt idx="17">
                  <c:v>0.5</c:v>
                </c:pt>
                <c:pt idx="1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9E0-4EC7-B74A-9ED113528A7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8737664"/>
        <c:axId val="74662272"/>
      </c:barChart>
      <c:catAx>
        <c:axId val="68737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4662272"/>
        <c:crosses val="autoZero"/>
        <c:auto val="1"/>
        <c:lblAlgn val="ctr"/>
        <c:lblOffset val="100"/>
        <c:noMultiLvlLbl val="0"/>
      </c:catAx>
      <c:valAx>
        <c:axId val="74662272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68737664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56C-426E-8B18-FAAFE4650EF4}"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D56C-426E-8B18-FAAFE4650EF4}"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D56C-426E-8B18-FAAFE4650EF4}"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56C-426E-8B18-FAAFE4650EF4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D56C-426E-8B18-FAAFE4650EF4}"/>
                </c:ext>
              </c:extLst>
            </c:dLbl>
            <c:dLbl>
              <c:idx val="6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D56C-426E-8B18-FAAFE4650EF4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№13</c:v>
                </c:pt>
                <c:pt idx="1">
                  <c:v>СОШ №10</c:v>
                </c:pt>
                <c:pt idx="2">
                  <c:v>СОШ №4</c:v>
                </c:pt>
                <c:pt idx="3">
                  <c:v>Гимназия №11</c:v>
                </c:pt>
                <c:pt idx="4">
                  <c:v>ООШ №1</c:v>
                </c:pt>
                <c:pt idx="5">
                  <c:v>СОШ №6</c:v>
                </c:pt>
                <c:pt idx="6">
                  <c:v>Лицей №12</c:v>
                </c:pt>
                <c:pt idx="7">
                  <c:v>СОШ №8</c:v>
                </c:pt>
                <c:pt idx="8">
                  <c:v>СОШ №2</c:v>
                </c:pt>
                <c:pt idx="9">
                  <c:v>СОШ №7</c:v>
                </c:pt>
                <c:pt idx="10">
                  <c:v>СОШ №5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0.99</c:v>
                </c:pt>
                <c:pt idx="7">
                  <c:v>0.99</c:v>
                </c:pt>
                <c:pt idx="8">
                  <c:v>0.96</c:v>
                </c:pt>
                <c:pt idx="9">
                  <c:v>0.95</c:v>
                </c:pt>
                <c:pt idx="10">
                  <c:v>0.94</c:v>
                </c:pt>
                <c:pt idx="11">
                  <c:v>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56C-426E-8B18-FAAFE4650E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0430592"/>
        <c:axId val="80432128"/>
      </c:barChart>
      <c:catAx>
        <c:axId val="804305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80432128"/>
        <c:crosses val="autoZero"/>
        <c:auto val="1"/>
        <c:lblAlgn val="ctr"/>
        <c:lblOffset val="100"/>
        <c:noMultiLvlLbl val="0"/>
      </c:catAx>
      <c:valAx>
        <c:axId val="80432128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804305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.35185185185186446"/>
                  <c:y val="-1.122413312352158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6C8-4274-AF95-B18292906B6E}"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6C8-4274-AF95-B18292906B6E}"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6C8-4274-AF95-B18292906B6E}"/>
                </c:ext>
              </c:extLst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6C8-4274-AF95-B18292906B6E}"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6C8-4274-AF95-B18292906B6E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76C8-4274-AF95-B18292906B6E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6C8-4274-AF95-B18292906B6E}"/>
                </c:ext>
              </c:extLst>
            </c:dLbl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76C8-4274-AF95-B18292906B6E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6C8-4274-AF95-B18292906B6E}"/>
                </c:ext>
              </c:extLst>
            </c:dLbl>
            <c:dLbl>
              <c:idx val="9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76C8-4274-AF95-B18292906B6E}"/>
                </c:ext>
              </c:extLst>
            </c:dLbl>
            <c:dLbl>
              <c:idx val="1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76C8-4274-AF95-B18292906B6E}"/>
                </c:ext>
              </c:extLst>
            </c:dLbl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76C8-4274-AF95-B18292906B6E}"/>
                </c:ext>
              </c:extLst>
            </c:dLbl>
            <c:dLbl>
              <c:idx val="1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76C8-4274-AF95-B18292906B6E}"/>
                </c:ext>
              </c:extLst>
            </c:dLbl>
            <c:dLbl>
              <c:idx val="1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76C8-4274-AF95-B18292906B6E}"/>
                </c:ext>
              </c:extLst>
            </c:dLbl>
            <c:dLbl>
              <c:idx val="1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76C8-4274-AF95-B18292906B6E}"/>
                </c:ext>
              </c:extLst>
            </c:dLbl>
            <c:dLbl>
              <c:idx val="1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76C8-4274-AF95-B18292906B6E}"/>
                </c:ext>
              </c:extLst>
            </c:dLbl>
            <c:dLbl>
              <c:idx val="16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76C8-4274-AF95-B18292906B6E}"/>
                </c:ext>
              </c:extLst>
            </c:dLbl>
            <c:dLbl>
              <c:idx val="1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76C8-4274-AF95-B18292906B6E}"/>
                </c:ext>
              </c:extLst>
            </c:dLbl>
            <c:dLbl>
              <c:idx val="18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76C8-4274-AF95-B18292906B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Лист1!$A$2:$A$21</c:f>
              <c:strCache>
                <c:ptCount val="20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Ст – Иштерякская ООШ</c:v>
                </c:pt>
                <c:pt idx="3">
                  <c:v>Урдалинская ООШ</c:v>
                </c:pt>
                <c:pt idx="4">
                  <c:v>Куакбашская ООШ</c:v>
                </c:pt>
                <c:pt idx="5">
                  <c:v>Сугушлинская ООШ</c:v>
                </c:pt>
                <c:pt idx="6">
                  <c:v>Керлигачская ООШ</c:v>
                </c:pt>
                <c:pt idx="7">
                  <c:v>Н. -Чершелин. ш – дет. сад</c:v>
                </c:pt>
                <c:pt idx="8">
                  <c:v>Н.Серёжкинская ООШ</c:v>
                </c:pt>
                <c:pt idx="9">
                  <c:v>Каркалинская ООШ</c:v>
                </c:pt>
                <c:pt idx="10">
                  <c:v>Урмышлинская ООШ</c:v>
                </c:pt>
                <c:pt idx="11">
                  <c:v>Зай -Каратайская ООШ </c:v>
                </c:pt>
                <c:pt idx="12">
                  <c:v>Ивановская ООШ</c:v>
                </c:pt>
                <c:pt idx="13">
                  <c:v>Сарабикуловская ООШ</c:v>
                </c:pt>
                <c:pt idx="14">
                  <c:v>Подлесная ООШ</c:v>
                </c:pt>
                <c:pt idx="15">
                  <c:v>Шугуровская СОШ</c:v>
                </c:pt>
                <c:pt idx="16">
                  <c:v>Старо - Кувакская СОШ</c:v>
                </c:pt>
                <c:pt idx="17">
                  <c:v>Н – Чершелинская ООШ</c:v>
                </c:pt>
                <c:pt idx="18">
                  <c:v>Тимяшевская СОШ</c:v>
                </c:pt>
                <c:pt idx="19">
                  <c:v>Ст-Письмянская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0.96</c:v>
                </c:pt>
                <c:pt idx="19">
                  <c:v>0.67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76C8-4274-AF95-B18292906B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0642048"/>
        <c:axId val="80643584"/>
      </c:barChart>
      <c:catAx>
        <c:axId val="806420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0643584"/>
        <c:crosses val="autoZero"/>
        <c:auto val="1"/>
        <c:lblAlgn val="ctr"/>
        <c:lblOffset val="100"/>
        <c:noMultiLvlLbl val="0"/>
      </c:catAx>
      <c:valAx>
        <c:axId val="80643584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80642048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7894491260486951E-2"/>
          <c:y val="0"/>
          <c:w val="0.93533311295216726"/>
          <c:h val="0.713639753364201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№10</c:v>
                </c:pt>
                <c:pt idx="1">
                  <c:v>СОШ №4</c:v>
                </c:pt>
                <c:pt idx="2">
                  <c:v>СОШ №2</c:v>
                </c:pt>
                <c:pt idx="3">
                  <c:v>Гимназия №11</c:v>
                </c:pt>
                <c:pt idx="4">
                  <c:v>СОШ №8</c:v>
                </c:pt>
                <c:pt idx="5">
                  <c:v>Лицей №12</c:v>
                </c:pt>
                <c:pt idx="6">
                  <c:v>СОШ №6</c:v>
                </c:pt>
                <c:pt idx="7">
                  <c:v>СОШ №13</c:v>
                </c:pt>
                <c:pt idx="8">
                  <c:v>СОШ №5</c:v>
                </c:pt>
                <c:pt idx="9">
                  <c:v>СОШ №7</c:v>
                </c:pt>
                <c:pt idx="10">
                  <c:v>ООШ №1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0.76</c:v>
                </c:pt>
                <c:pt idx="1">
                  <c:v>0.75</c:v>
                </c:pt>
                <c:pt idx="2">
                  <c:v>0.75</c:v>
                </c:pt>
                <c:pt idx="3">
                  <c:v>0.74</c:v>
                </c:pt>
                <c:pt idx="4">
                  <c:v>0.74</c:v>
                </c:pt>
                <c:pt idx="5">
                  <c:v>0.72</c:v>
                </c:pt>
                <c:pt idx="6">
                  <c:v>0.72</c:v>
                </c:pt>
                <c:pt idx="7">
                  <c:v>0.72</c:v>
                </c:pt>
                <c:pt idx="8">
                  <c:v>0.7</c:v>
                </c:pt>
                <c:pt idx="9">
                  <c:v>0.68</c:v>
                </c:pt>
                <c:pt idx="10">
                  <c:v>0.67</c:v>
                </c:pt>
                <c:pt idx="11">
                  <c:v>0.56000000000000005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5D-43BF-B581-F38ACE03D0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4681856"/>
        <c:axId val="80374400"/>
      </c:barChart>
      <c:catAx>
        <c:axId val="64681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0374400"/>
        <c:crosses val="autoZero"/>
        <c:auto val="1"/>
        <c:lblAlgn val="ctr"/>
        <c:lblOffset val="100"/>
        <c:noMultiLvlLbl val="0"/>
      </c:catAx>
      <c:valAx>
        <c:axId val="80374400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6468185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25300909985943"/>
          <c:y val="0"/>
          <c:w val="0.88368963541755585"/>
          <c:h val="0.65947453611815054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E49-45C5-8BFD-D693E65BF142}"/>
                </c:ext>
              </c:extLst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E49-45C5-8BFD-D693E65BF142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E49-45C5-8BFD-D693E65BF142}"/>
                </c:ext>
              </c:extLst>
            </c:dLbl>
            <c:dLbl>
              <c:idx val="7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E49-45C5-8BFD-D693E65BF142}"/>
                </c:ext>
              </c:extLst>
            </c:dLbl>
            <c:dLbl>
              <c:idx val="9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E49-45C5-8BFD-D693E65BF142}"/>
                </c:ext>
              </c:extLst>
            </c:dLbl>
            <c:dLbl>
              <c:idx val="1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0E49-45C5-8BFD-D693E65BF142}"/>
                </c:ext>
              </c:extLst>
            </c:dLbl>
            <c:dLbl>
              <c:idx val="1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0E49-45C5-8BFD-D693E65BF14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Лист1!$A$2:$A$20</c:f>
              <c:strCache>
                <c:ptCount val="19"/>
                <c:pt idx="0">
                  <c:v>Урмышлинская ООШ</c:v>
                </c:pt>
                <c:pt idx="1">
                  <c:v>Ст – Иштерякская ООШ</c:v>
                </c:pt>
                <c:pt idx="2">
                  <c:v>Керлигачская ООШ</c:v>
                </c:pt>
                <c:pt idx="3">
                  <c:v>СОШ им. Горького</c:v>
                </c:pt>
                <c:pt idx="4">
                  <c:v>Сугушлинская ООШ</c:v>
                </c:pt>
                <c:pt idx="5">
                  <c:v>Куакбашская ООШ</c:v>
                </c:pt>
                <c:pt idx="6">
                  <c:v>Подлесная ООШ</c:v>
                </c:pt>
                <c:pt idx="7">
                  <c:v>Тимяшевская СОШ</c:v>
                </c:pt>
                <c:pt idx="8">
                  <c:v>Шугуровская СОШ </c:v>
                </c:pt>
                <c:pt idx="9">
                  <c:v>Каркалинская ООШ</c:v>
                </c:pt>
                <c:pt idx="10">
                  <c:v>Ст-Письмянская ООШ</c:v>
                </c:pt>
                <c:pt idx="11">
                  <c:v>Н. -Чершелин. ш – дет. сад</c:v>
                </c:pt>
                <c:pt idx="12">
                  <c:v>Н.Серёжкинская ООШ</c:v>
                </c:pt>
                <c:pt idx="13">
                  <c:v>Старо - Кувакская СОШ</c:v>
                </c:pt>
                <c:pt idx="14">
                  <c:v>Сарабикуловская ООШ</c:v>
                </c:pt>
                <c:pt idx="15">
                  <c:v>Ивановская ООШ</c:v>
                </c:pt>
                <c:pt idx="16">
                  <c:v>Зай -Каратайская ООШ </c:v>
                </c:pt>
                <c:pt idx="17">
                  <c:v>Н – Чершелинская ООШ</c:v>
                </c:pt>
                <c:pt idx="18">
                  <c:v>Федотовская ООШ</c:v>
                </c:pt>
              </c:strCache>
            </c:strRef>
          </c:cat>
          <c:val>
            <c:numRef>
              <c:f>Лист1!$B$2:$B$20</c:f>
              <c:numCache>
                <c:formatCode>0%</c:formatCode>
                <c:ptCount val="1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0.8</c:v>
                </c:pt>
                <c:pt idx="6">
                  <c:v>0.75</c:v>
                </c:pt>
                <c:pt idx="7">
                  <c:v>0.74</c:v>
                </c:pt>
                <c:pt idx="8">
                  <c:v>0.68</c:v>
                </c:pt>
                <c:pt idx="9">
                  <c:v>0.67</c:v>
                </c:pt>
                <c:pt idx="10">
                  <c:v>0.67</c:v>
                </c:pt>
                <c:pt idx="11">
                  <c:v>0.66</c:v>
                </c:pt>
                <c:pt idx="12">
                  <c:v>0.6</c:v>
                </c:pt>
                <c:pt idx="13">
                  <c:v>0.55000000000000004</c:v>
                </c:pt>
                <c:pt idx="14">
                  <c:v>0.5</c:v>
                </c:pt>
                <c:pt idx="15">
                  <c:v>0.5</c:v>
                </c:pt>
                <c:pt idx="16">
                  <c:v>0.5</c:v>
                </c:pt>
                <c:pt idx="17">
                  <c:v>0.5</c:v>
                </c:pt>
                <c:pt idx="1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0E49-45C5-8BFD-D693E65BF14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3239680"/>
        <c:axId val="83269888"/>
      </c:barChart>
      <c:catAx>
        <c:axId val="832396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3269888"/>
        <c:crosses val="autoZero"/>
        <c:auto val="1"/>
        <c:lblAlgn val="ctr"/>
        <c:lblOffset val="100"/>
        <c:noMultiLvlLbl val="0"/>
      </c:catAx>
      <c:valAx>
        <c:axId val="83269888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83239680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A26-4022-8C97-2D3450DEEC86}"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A26-4022-8C97-2D3450DEEC86}"/>
                </c:ext>
              </c:extLst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1A26-4022-8C97-2D3450DEEC86}"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A26-4022-8C97-2D3450DEEC86}"/>
                </c:ext>
              </c:extLst>
            </c:dLbl>
            <c:dLbl>
              <c:idx val="5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1A26-4022-8C97-2D3450DEEC86}"/>
                </c:ext>
              </c:extLst>
            </c:dLbl>
            <c:dLbl>
              <c:idx val="6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1A26-4022-8C97-2D3450DEEC86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№6</c:v>
                </c:pt>
                <c:pt idx="1">
                  <c:v>СОШ №2</c:v>
                </c:pt>
                <c:pt idx="2">
                  <c:v>Лицей №12</c:v>
                </c:pt>
                <c:pt idx="3">
                  <c:v>СОШ №13</c:v>
                </c:pt>
                <c:pt idx="4">
                  <c:v>СОШ №7</c:v>
                </c:pt>
                <c:pt idx="5">
                  <c:v>ООШ №1</c:v>
                </c:pt>
                <c:pt idx="6">
                  <c:v>СОШ №3</c:v>
                </c:pt>
                <c:pt idx="7">
                  <c:v>СОШ №10</c:v>
                </c:pt>
                <c:pt idx="8">
                  <c:v>Гимназия №11</c:v>
                </c:pt>
                <c:pt idx="9">
                  <c:v>СОШ №4</c:v>
                </c:pt>
                <c:pt idx="10">
                  <c:v>СОШ №5</c:v>
                </c:pt>
                <c:pt idx="11">
                  <c:v>СОШ №8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A26-4022-8C97-2D3450DEEC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3369984"/>
        <c:axId val="83371520"/>
      </c:barChart>
      <c:catAx>
        <c:axId val="833699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83371520"/>
        <c:crosses val="autoZero"/>
        <c:auto val="1"/>
        <c:lblAlgn val="ctr"/>
        <c:lblOffset val="100"/>
        <c:noMultiLvlLbl val="0"/>
      </c:catAx>
      <c:valAx>
        <c:axId val="83371520"/>
        <c:scaling>
          <c:orientation val="minMax"/>
        </c:scaling>
        <c:delete val="1"/>
        <c:axPos val="l"/>
        <c:majorGridlines/>
        <c:numFmt formatCode="0%" sourceLinked="1"/>
        <c:majorTickMark val="out"/>
        <c:minorTickMark val="none"/>
        <c:tickLblPos val="nextTo"/>
        <c:crossAx val="833699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–69%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0.18059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523174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</a:t>
          </a:r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–</a:t>
          </a:r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71,6</a:t>
          </a:r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0.00056</cdr:x>
      <cdr:y>0.04399</cdr:y>
    </cdr:from>
    <cdr:to>
      <cdr:x>0.16062</cdr:x>
      <cdr:y>0.1198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4723" y="214321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–77%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20.12.2017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20.12.2017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20.12.2017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20.12.2017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20.12.2017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20.12.2017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20.12.2017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20.12.2017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20.12.2017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20.12.2017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20.12.2017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20.12.2017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20.12.2017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928670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Результаты полугодовых проверочных  работ по предметам  учащихся 4 классов 2017-2018 учебного года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43042" y="-3857676"/>
            <a:ext cx="7143800" cy="45720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00166" y="785794"/>
            <a:ext cx="7478078" cy="246698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Всего учащихся по муниципальному району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854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Приняли участие – 824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(96%)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«5»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 220 (27%)         163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( 19,9%)                         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«4»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- 370 (45%)           381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(46,4%)                               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«3»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- 215 (26%)            254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(30,9%)                          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- 19(2%)                 23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(2,8%)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Успеваемость –  97,6% 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97%                </a:t>
            </a:r>
            <a:endParaRPr lang="ru-RU" sz="3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Качество знаний –  71,6%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66%            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Средняя оценка </a:t>
            </a: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–    3,9        </a:t>
            </a: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3,8             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0941968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7672718"/>
              </p:ext>
            </p:extLst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357290" y="2000240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3193700"/>
              </p:ext>
            </p:extLst>
          </p:nvPr>
        </p:nvGraphicFramePr>
        <p:xfrm>
          <a:off x="1537212" y="1700808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214422"/>
            <a:ext cx="14077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71,6%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4825950"/>
              </p:ext>
            </p:extLst>
          </p:nvPr>
        </p:nvGraphicFramePr>
        <p:xfrm>
          <a:off x="709584" y="928670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09584" y="2204864"/>
            <a:ext cx="8429652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7165772"/>
              </p:ext>
            </p:extLst>
          </p:nvPr>
        </p:nvGraphicFramePr>
        <p:xfrm>
          <a:off x="1619672" y="274642"/>
          <a:ext cx="7314015" cy="62507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2114">
                  <a:extLst>
                    <a:ext uri="{9D8B030D-6E8A-4147-A177-3AD203B41FA5}">
                      <a16:colId xmlns:a16="http://schemas.microsoft.com/office/drawing/2014/main" val="875105312"/>
                    </a:ext>
                  </a:extLst>
                </a:gridCol>
                <a:gridCol w="4709491">
                  <a:extLst>
                    <a:ext uri="{9D8B030D-6E8A-4147-A177-3AD203B41FA5}">
                      <a16:colId xmlns:a16="http://schemas.microsoft.com/office/drawing/2014/main" val="995949929"/>
                    </a:ext>
                  </a:extLst>
                </a:gridCol>
                <a:gridCol w="1002410">
                  <a:extLst>
                    <a:ext uri="{9D8B030D-6E8A-4147-A177-3AD203B41FA5}">
                      <a16:colId xmlns:a16="http://schemas.microsoft.com/office/drawing/2014/main" val="71041178"/>
                    </a:ext>
                  </a:extLst>
                </a:gridCol>
              </a:tblGrid>
              <a:tr h="5234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задания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Допущенные ошибки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9960555"/>
                  </a:ext>
                </a:extLst>
              </a:tr>
              <a:tr h="523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Правописание безударных гласных в корне слова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17950096"/>
                  </a:ext>
                </a:extLst>
              </a:tr>
              <a:tr h="523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Непроизносимые согласные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4466484"/>
                  </a:ext>
                </a:extLst>
              </a:tr>
              <a:tr h="523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Заглавная буква в именах собственных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93384471"/>
                  </a:ext>
                </a:extLst>
              </a:tr>
              <a:tr h="523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Пропуск и замена букв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95172110"/>
                  </a:ext>
                </a:extLst>
              </a:tr>
              <a:tr h="492787">
                <a:tc>
                  <a:txBody>
                    <a:bodyPr/>
                    <a:lstStyle/>
                    <a:p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Грамматические задания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6256476"/>
                  </a:ext>
                </a:extLst>
              </a:tr>
              <a:tr h="523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Разбор слова по составу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6378613"/>
                  </a:ext>
                </a:extLst>
              </a:tr>
              <a:tr h="523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Разбор предложения по членам предложения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10065449"/>
                  </a:ext>
                </a:extLst>
              </a:tr>
              <a:tr h="523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Фонетический разбор слова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9338922"/>
                  </a:ext>
                </a:extLst>
              </a:tr>
              <a:tr h="523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падежей имен существительных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9248185"/>
                  </a:ext>
                </a:extLst>
              </a:tr>
              <a:tr h="523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частей речи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4956662"/>
                  </a:ext>
                </a:extLst>
              </a:tr>
              <a:tr h="5234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Нахождение словосочетаний  в предложении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48231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757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8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714356"/>
            <a:ext cx="7498080" cy="5300666"/>
          </a:xfrm>
        </p:spPr>
        <p:txBody>
          <a:bodyPr>
            <a:normAutofit/>
          </a:bodyPr>
          <a:lstStyle/>
          <a:p>
            <a:pPr marL="596646" lvl="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Результаты  полугодовой  проверочной   работы по русскому языку в 4  классах считать удовлетворительными, показатели успеваемости недостаточными.</a:t>
            </a: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русскому языку и  запланировать систему мер, направленных на улучшение и стабилизацию результатов учащихся  к концу 2017-2018 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0"/>
            <a:ext cx="7498080" cy="4800600"/>
          </a:xfrm>
        </p:spPr>
        <p:txBody>
          <a:bodyPr>
            <a:normAutofit fontScale="25000" lnSpcReduction="20000"/>
          </a:bodyPr>
          <a:lstStyle/>
          <a:p>
            <a:pPr lvl="3">
              <a:buNone/>
            </a:pPr>
            <a:endParaRPr lang="ru-RU" sz="14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lvl="3">
              <a:buNone/>
            </a:pPr>
            <a:r>
              <a:rPr lang="ru-RU" sz="1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lvl="3">
              <a:buNone/>
            </a:pPr>
            <a:endParaRPr lang="ru-RU" sz="4400" b="1" i="1" dirty="0" smtClean="0"/>
          </a:p>
          <a:p>
            <a:pPr>
              <a:buNone/>
            </a:pPr>
            <a:r>
              <a:rPr lang="ru-RU" sz="11200" i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Всего учащихся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854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827 (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96,8%)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«5» -  222 (26,8%)        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(43,5%)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«4» -   416 (50%)          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(38,4%)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«3» -   188 (23%)           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(17,6%)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«2» – 1(0,1%)                  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(0,5%)                                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Успеваемость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99,9%    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99,5%       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Качество знаний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77%      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81,9%   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Средняя оценка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-   </a:t>
            </a: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4,0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          4,2            </a:t>
            </a:r>
            <a:endParaRPr lang="ru-RU" sz="1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8901245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854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828 (97%)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147(17,8%)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178(22%)           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426 (51,4%)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368 (44,4%)          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232 (28%)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254 (31%)       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 23 (2,8%)      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21 (2,6%)                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  97,2%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97,4%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–69%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66,5%           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3,8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3,9  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4525437"/>
              </p:ext>
            </p:extLst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1214414" y="1716076"/>
            <a:ext cx="7643866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44472"/>
              </p:ext>
            </p:extLst>
          </p:nvPr>
        </p:nvGraphicFramePr>
        <p:xfrm>
          <a:off x="1643010" y="1125529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785794"/>
            <a:ext cx="1407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77%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8087211"/>
              </p:ext>
            </p:extLst>
          </p:nvPr>
        </p:nvGraphicFramePr>
        <p:xfrm>
          <a:off x="709584" y="642918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84280" y="1916832"/>
            <a:ext cx="8429652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802552"/>
              </p:ext>
            </p:extLst>
          </p:nvPr>
        </p:nvGraphicFramePr>
        <p:xfrm>
          <a:off x="1187624" y="274638"/>
          <a:ext cx="7488832" cy="67307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0102">
                  <a:extLst>
                    <a:ext uri="{9D8B030D-6E8A-4147-A177-3AD203B41FA5}">
                      <a16:colId xmlns:a16="http://schemas.microsoft.com/office/drawing/2014/main" val="1038658245"/>
                    </a:ext>
                  </a:extLst>
                </a:gridCol>
                <a:gridCol w="5473914">
                  <a:extLst>
                    <a:ext uri="{9D8B030D-6E8A-4147-A177-3AD203B41FA5}">
                      <a16:colId xmlns:a16="http://schemas.microsoft.com/office/drawing/2014/main" val="899242626"/>
                    </a:ext>
                  </a:extLst>
                </a:gridCol>
                <a:gridCol w="1174816">
                  <a:extLst>
                    <a:ext uri="{9D8B030D-6E8A-4147-A177-3AD203B41FA5}">
                      <a16:colId xmlns:a16="http://schemas.microsoft.com/office/drawing/2014/main" val="1540755285"/>
                    </a:ext>
                  </a:extLst>
                </a:gridCol>
              </a:tblGrid>
              <a:tr h="11085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задания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Допущенные ошибки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общее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0350100"/>
                  </a:ext>
                </a:extLst>
              </a:tr>
              <a:tr h="7496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Растения природных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зон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84075888"/>
                  </a:ext>
                </a:extLst>
              </a:tr>
              <a:tr h="8403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Формы поверхности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земли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6712527"/>
                  </a:ext>
                </a:extLst>
              </a:tr>
              <a:tr h="725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Расположение растений в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лесу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9433541"/>
                  </a:ext>
                </a:extLst>
              </a:tr>
              <a:tr h="5334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Места обитания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животных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3827681"/>
                  </a:ext>
                </a:extLst>
              </a:tr>
              <a:tr h="6292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Животные, занесенные в Красную книгу, находящиеся под охраной в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заповеднике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9649873"/>
                  </a:ext>
                </a:extLst>
              </a:tr>
              <a:tr h="14159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Полезные ископаемые, используемые для получения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топлива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8118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637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3600" b="1" i="1" dirty="0" smtClean="0">
                <a:solidFill>
                  <a:srgbClr val="0070C0"/>
                </a:solidFill>
              </a:rPr>
              <a:t> :  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07154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1071546"/>
            <a:ext cx="70723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Результаты  полугодовой проверочной работы по окружающему миру в  4   классах  считать удовлетворительными, показатели успеваемости недостаточными.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i="1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окружающему миру и  запланировать систему мер, направленных на улучшение и стабилизацию результатов учащихся  к </a:t>
            </a: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концу  2017-2018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учебного года;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5576963"/>
              </p:ext>
            </p:extLst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9962369"/>
              </p:ext>
            </p:extLst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1071538" y="2000240"/>
            <a:ext cx="7572428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5098667"/>
              </p:ext>
            </p:extLst>
          </p:nvPr>
        </p:nvGraphicFramePr>
        <p:xfrm>
          <a:off x="1071538" y="1196752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563118" y="1714488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69%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202458"/>
              </p:ext>
            </p:extLst>
          </p:nvPr>
        </p:nvGraphicFramePr>
        <p:xfrm>
          <a:off x="709584" y="928670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14348" y="2454283"/>
            <a:ext cx="8429652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6977895"/>
              </p:ext>
            </p:extLst>
          </p:nvPr>
        </p:nvGraphicFramePr>
        <p:xfrm>
          <a:off x="1357290" y="285728"/>
          <a:ext cx="7215237" cy="5239512"/>
        </p:xfrm>
        <a:graphic>
          <a:graphicData uri="http://schemas.openxmlformats.org/drawingml/2006/table">
            <a:tbl>
              <a:tblPr/>
              <a:tblGrid>
                <a:gridCol w="3698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164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77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№1. Запись многозначных чисел.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18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18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4449" marR="54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26%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4449" marR="54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55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№2 Сравнение выражений с именованными числами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35%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4449" marR="54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№3. Вычисление значения числового выражения.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4449" marR="54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17%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4449" marR="54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№4.  Решение текстовой задачи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endParaRPr kumimoji="0" lang="ru-RU" sz="18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endParaRPr kumimoji="0" lang="ru-RU" sz="18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4449" marR="54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28%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4449" marR="54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№5. Построение прямоугольника. 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Нахождение периметра прямоугольника </a:t>
                      </a:r>
                      <a:endParaRPr lang="ru-RU" sz="1800" b="1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4449" marR="54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21%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54449" marR="54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полугодовой проверочной   работы по математике в 4  классах считать удовлетворительными,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показатели успеваемости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на заседаниях ШМО проанализировать результаты  проверочных работ по математике и  запланировать систему мер, направленных на улучшение и стабилизацию результатов учащихся  к концу 2017-2018 учебного года;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целью ликвидации пробелов в знаниях организовать работу с учащимися по индивидуальным планам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4602</TotalTime>
  <Words>667</Words>
  <Application>Microsoft Office PowerPoint</Application>
  <PresentationFormat>Экран (4:3)</PresentationFormat>
  <Paragraphs>234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Calibri</vt:lpstr>
      <vt:lpstr>Corbel</vt:lpstr>
      <vt:lpstr>Gill Sans MT</vt:lpstr>
      <vt:lpstr>Times New Roman</vt:lpstr>
      <vt:lpstr>Verdana</vt:lpstr>
      <vt:lpstr>Wingdings 2</vt:lpstr>
      <vt:lpstr>Солнцестояние</vt:lpstr>
      <vt:lpstr>                                     Результаты полугодовых проверочных  работ по предметам  учащихся 4 классов 2017-2018 учебного года   </vt:lpstr>
      <vt:lpstr>              Математика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Презентация PowerPoint</vt:lpstr>
      <vt:lpstr>   Выводы:</vt:lpstr>
      <vt:lpstr>Презентация PowerPoint</vt:lpstr>
      <vt:lpstr>               Русский язык 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Презентация PowerPoint</vt:lpstr>
      <vt:lpstr>   Выводы:</vt:lpstr>
      <vt:lpstr>Презентация PowerPoint</vt:lpstr>
      <vt:lpstr>Презентация PowerPoint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Презентация PowerPoint</vt:lpstr>
      <vt:lpstr>  Выводы :  </vt:lpstr>
      <vt:lpstr>Презентация PowerPoint</vt:lpstr>
    </vt:vector>
  </TitlesOfParts>
  <Company>ИМЦ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Пользователь</cp:lastModifiedBy>
  <cp:revision>654</cp:revision>
  <dcterms:created xsi:type="dcterms:W3CDTF">2012-12-17T07:09:56Z</dcterms:created>
  <dcterms:modified xsi:type="dcterms:W3CDTF">2017-12-20T20:08:23Z</dcterms:modified>
</cp:coreProperties>
</file>